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7" r:id="rId5"/>
    <p:sldId id="266" r:id="rId6"/>
    <p:sldId id="268" r:id="rId7"/>
    <p:sldId id="260" r:id="rId8"/>
    <p:sldId id="261" r:id="rId9"/>
    <p:sldId id="270" r:id="rId10"/>
    <p:sldId id="262"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4/12/2023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4/12/2023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stress/managing-stress-and-building-resilience" TargetMode="External"/><Relationship Id="rId2" Type="http://schemas.openxmlformats.org/officeDocument/2006/relationships/hyperlink" Target="https://www.feelinggoodmn.org/what-we-do/bounce-back-project-/5-pillars-of-resilience" TargetMode="External"/><Relationship Id="rId1" Type="http://schemas.openxmlformats.org/officeDocument/2006/relationships/slideLayout" Target="../slideLayouts/slideLayout2.xml"/><Relationship Id="rId4" Type="http://schemas.openxmlformats.org/officeDocument/2006/relationships/hyperlink" Target="https://www.healthhub.sg/live-healthy/575/mentalhealth_resil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III: BUILDING </a:t>
            </a:r>
            <a:r>
              <a:rPr lang="en-US" dirty="0" smtClean="0"/>
              <a:t>RESILIENCE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576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building resilience</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dirty="0" smtClean="0"/>
              <a:t>Individual</a:t>
            </a:r>
          </a:p>
          <a:p>
            <a:r>
              <a:rPr lang="en-US" dirty="0" smtClean="0"/>
              <a:t>Use of journals and daily/weekly to do lists</a:t>
            </a:r>
          </a:p>
          <a:p>
            <a:r>
              <a:rPr lang="en-US" dirty="0" smtClean="0"/>
              <a:t>Use of positive social media </a:t>
            </a:r>
          </a:p>
          <a:p>
            <a:r>
              <a:rPr lang="en-US" dirty="0" smtClean="0"/>
              <a:t>Re-</a:t>
            </a:r>
            <a:r>
              <a:rPr lang="en-US" dirty="0" err="1" smtClean="0"/>
              <a:t>intergration</a:t>
            </a:r>
            <a:r>
              <a:rPr lang="en-US" dirty="0" smtClean="0"/>
              <a:t> activities such as employment and job retention</a:t>
            </a:r>
          </a:p>
          <a:p>
            <a:r>
              <a:rPr lang="en-US" dirty="0" smtClean="0"/>
              <a:t>Flexibility in goal setting and timelines</a:t>
            </a:r>
          </a:p>
          <a:p>
            <a:r>
              <a:rPr lang="en-US" dirty="0" smtClean="0"/>
              <a:t>Treatment adherence and review commitment</a:t>
            </a:r>
          </a:p>
          <a:p>
            <a:r>
              <a:rPr lang="en-US" dirty="0" smtClean="0"/>
              <a:t>Continued education and support to reinforce and strengthen resilience</a:t>
            </a:r>
          </a:p>
          <a:p>
            <a:pPr marL="0" indent="0">
              <a:buNone/>
            </a:pPr>
            <a:endParaRPr lang="en-US" dirty="0"/>
          </a:p>
        </p:txBody>
      </p:sp>
    </p:spTree>
    <p:extLst>
      <p:ext uri="{BB962C8B-B14F-4D97-AF65-F5344CB8AC3E}">
        <p14:creationId xmlns:p14="http://schemas.microsoft.com/office/powerpoint/2010/main" val="231900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sz="quarter" idx="13"/>
          </p:nvPr>
        </p:nvSpPr>
        <p:spPr>
          <a:xfrm>
            <a:off x="685801" y="2703443"/>
            <a:ext cx="10394707" cy="3148220"/>
          </a:xfrm>
        </p:spPr>
        <p:txBody>
          <a:bodyPr>
            <a:normAutofit fontScale="92500"/>
          </a:bodyPr>
          <a:lstStyle/>
          <a:p>
            <a:r>
              <a:rPr lang="en-US" dirty="0" smtClean="0"/>
              <a:t>Family education: at onset, during and after family member has gone back into the community</a:t>
            </a:r>
          </a:p>
          <a:p>
            <a:r>
              <a:rPr lang="en-US" dirty="0" smtClean="0"/>
              <a:t>Re-</a:t>
            </a:r>
            <a:r>
              <a:rPr lang="en-US" dirty="0" err="1" smtClean="0"/>
              <a:t>intergration</a:t>
            </a:r>
            <a:r>
              <a:rPr lang="en-US" dirty="0" smtClean="0"/>
              <a:t> of family member into roles both with support and allow autonomy where possible</a:t>
            </a:r>
          </a:p>
          <a:p>
            <a:r>
              <a:rPr lang="en-US" dirty="0" smtClean="0"/>
              <a:t>Family education on adjustment and adaptation to not only new experience but also to previous ones </a:t>
            </a:r>
          </a:p>
          <a:p>
            <a:r>
              <a:rPr lang="en-US" dirty="0" smtClean="0"/>
              <a:t>Education on available community based support and resources</a:t>
            </a:r>
          </a:p>
          <a:p>
            <a:r>
              <a:rPr lang="en-US" dirty="0" smtClean="0"/>
              <a:t>Establishment of family link for support and communication</a:t>
            </a:r>
          </a:p>
          <a:p>
            <a:endParaRPr lang="en-US" dirty="0" smtClean="0"/>
          </a:p>
          <a:p>
            <a:endParaRPr lang="en-US" dirty="0"/>
          </a:p>
        </p:txBody>
      </p:sp>
    </p:spTree>
    <p:extLst>
      <p:ext uri="{BB962C8B-B14F-4D97-AF65-F5344CB8AC3E}">
        <p14:creationId xmlns:p14="http://schemas.microsoft.com/office/powerpoint/2010/main" val="276829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3" name="Content Placeholder 2"/>
          <p:cNvSpPr>
            <a:spLocks noGrp="1"/>
          </p:cNvSpPr>
          <p:nvPr>
            <p:ph sz="quarter" idx="13"/>
          </p:nvPr>
        </p:nvSpPr>
        <p:spPr/>
        <p:txBody>
          <a:bodyPr/>
          <a:lstStyle/>
          <a:p>
            <a:r>
              <a:rPr lang="en-US" dirty="0" smtClean="0"/>
              <a:t>Visiting a Local clinic for counseling and support</a:t>
            </a:r>
          </a:p>
          <a:p>
            <a:r>
              <a:rPr lang="en-US" dirty="0" smtClean="0"/>
              <a:t>Support groups for experience sharing and skills enhancement</a:t>
            </a:r>
          </a:p>
          <a:p>
            <a:r>
              <a:rPr lang="en-US" dirty="0" smtClean="0"/>
              <a:t>Links for referrals to specialized services to meet individual needs</a:t>
            </a:r>
            <a:endParaRPr lang="en-US" dirty="0"/>
          </a:p>
        </p:txBody>
      </p:sp>
    </p:spTree>
    <p:extLst>
      <p:ext uri="{BB962C8B-B14F-4D97-AF65-F5344CB8AC3E}">
        <p14:creationId xmlns:p14="http://schemas.microsoft.com/office/powerpoint/2010/main" val="115735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BUILD RESILIENCE?</a:t>
            </a:r>
            <a:endParaRPr lang="en-US" dirty="0"/>
          </a:p>
        </p:txBody>
      </p:sp>
      <p:sp>
        <p:nvSpPr>
          <p:cNvPr id="3" name="Content Placeholder 2"/>
          <p:cNvSpPr>
            <a:spLocks noGrp="1"/>
          </p:cNvSpPr>
          <p:nvPr>
            <p:ph sz="quarter" idx="13"/>
          </p:nvPr>
        </p:nvSpPr>
        <p:spPr/>
        <p:txBody>
          <a:bodyPr/>
          <a:lstStyle/>
          <a:p>
            <a:r>
              <a:rPr lang="en-US" dirty="0" smtClean="0"/>
              <a:t>Decrease the effects of the revolving door syndrome</a:t>
            </a:r>
          </a:p>
          <a:p>
            <a:r>
              <a:rPr lang="en-US" dirty="0" smtClean="0"/>
              <a:t>Increase participation and support of individuals with their families thus whole community</a:t>
            </a:r>
          </a:p>
          <a:p>
            <a:r>
              <a:rPr lang="en-US" dirty="0" smtClean="0"/>
              <a:t>Decrease levels of relapse and hospital stay</a:t>
            </a:r>
          </a:p>
          <a:p>
            <a:r>
              <a:rPr lang="en-US" dirty="0" smtClean="0"/>
              <a:t>Minimize the instances of preventable institutionalization.</a:t>
            </a:r>
            <a:endParaRPr lang="en-US" dirty="0"/>
          </a:p>
        </p:txBody>
      </p:sp>
    </p:spTree>
    <p:extLst>
      <p:ext uri="{BB962C8B-B14F-4D97-AF65-F5344CB8AC3E}">
        <p14:creationId xmlns:p14="http://schemas.microsoft.com/office/powerpoint/2010/main" val="293770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lstStyle/>
          <a:p>
            <a:r>
              <a:rPr lang="en-US" dirty="0" smtClean="0"/>
              <a:t>5 pillars of resilience.bounceback</a:t>
            </a:r>
            <a:r>
              <a:rPr lang="en-US" dirty="0"/>
              <a:t> project. </a:t>
            </a:r>
            <a:r>
              <a:rPr lang="en-US" dirty="0">
                <a:hlinkClick r:id="rId2"/>
              </a:rPr>
              <a:t>https://www.feelinggoodmn.org/what-we-do/bounce-back-project-/</a:t>
            </a:r>
            <a:r>
              <a:rPr lang="en-US" dirty="0" smtClean="0">
                <a:hlinkClick r:id="rId2"/>
              </a:rPr>
              <a:t>5-pillars-of-resilience</a:t>
            </a:r>
            <a:r>
              <a:rPr lang="en-US" dirty="0" smtClean="0"/>
              <a:t>. Accessed 03/04/2023. </a:t>
            </a:r>
          </a:p>
          <a:p>
            <a:r>
              <a:rPr lang="en-US" dirty="0" smtClean="0"/>
              <a:t>BARRIERS TO RESILIENCE. </a:t>
            </a:r>
            <a:r>
              <a:rPr lang="en-US" dirty="0" smtClean="0">
                <a:hlinkClick r:id="rId3"/>
              </a:rPr>
              <a:t> https</a:t>
            </a:r>
            <a:r>
              <a:rPr lang="en-US" dirty="0">
                <a:hlinkClick r:id="rId3"/>
              </a:rPr>
              <a:t>://</a:t>
            </a:r>
            <a:r>
              <a:rPr lang="en-US" dirty="0" smtClean="0">
                <a:hlinkClick r:id="rId3"/>
              </a:rPr>
              <a:t>www.mind.org.uk/information-support/types-of-mental-health-problems/stress/managing-stress-and-building-resilience</a:t>
            </a:r>
            <a:r>
              <a:rPr lang="en-US" dirty="0" smtClean="0"/>
              <a:t>.  ACCESSED 04/04/2023. </a:t>
            </a:r>
          </a:p>
          <a:p>
            <a:r>
              <a:rPr lang="en-US" dirty="0" smtClean="0"/>
              <a:t>DEVELOPING RESILIENCE FOR BETTER MENTAL HEALTH.</a:t>
            </a:r>
            <a:r>
              <a:rPr lang="en-US" dirty="0"/>
              <a:t> </a:t>
            </a:r>
            <a:r>
              <a:rPr lang="en-US" dirty="0" smtClean="0">
                <a:hlinkClick r:id="rId4"/>
              </a:rPr>
              <a:t>https</a:t>
            </a:r>
            <a:r>
              <a:rPr lang="en-US" dirty="0">
                <a:hlinkClick r:id="rId4"/>
              </a:rPr>
              <a:t>://</a:t>
            </a:r>
            <a:r>
              <a:rPr lang="en-US" dirty="0" smtClean="0">
                <a:hlinkClick r:id="rId4"/>
              </a:rPr>
              <a:t>www.healthhub.sg/live-healthy/575/mentalhealth_resilience</a:t>
            </a:r>
            <a:r>
              <a:rPr lang="en-US" dirty="0" smtClean="0"/>
              <a:t>. 04/04/2023</a:t>
            </a:r>
            <a:endParaRPr lang="en-US" dirty="0"/>
          </a:p>
        </p:txBody>
      </p:sp>
    </p:spTree>
    <p:extLst>
      <p:ext uri="{BB962C8B-B14F-4D97-AF65-F5344CB8AC3E}">
        <p14:creationId xmlns:p14="http://schemas.microsoft.com/office/powerpoint/2010/main" val="210279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p:txBody>
          <a:bodyPr/>
          <a:lstStyle/>
          <a:p>
            <a:r>
              <a:rPr lang="en-US" dirty="0" smtClean="0"/>
              <a:t>Intra-personal resilience</a:t>
            </a:r>
          </a:p>
          <a:p>
            <a:r>
              <a:rPr lang="en-US" dirty="0" smtClean="0"/>
              <a:t>Extra-personal resilience</a:t>
            </a:r>
          </a:p>
          <a:p>
            <a:r>
              <a:rPr lang="en-US" dirty="0" smtClean="0"/>
              <a:t>RESOURCES FOR RESILIENCE</a:t>
            </a:r>
          </a:p>
          <a:p>
            <a:r>
              <a:rPr lang="en-US" dirty="0" smtClean="0"/>
              <a:t>SHORT TERM AND LONG TERM RESILIENCE </a:t>
            </a:r>
            <a:endParaRPr lang="en-US" dirty="0"/>
          </a:p>
        </p:txBody>
      </p:sp>
    </p:spTree>
    <p:extLst>
      <p:ext uri="{BB962C8B-B14F-4D97-AF65-F5344CB8AC3E}">
        <p14:creationId xmlns:p14="http://schemas.microsoft.com/office/powerpoint/2010/main" val="288984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
        <p:nvSpPr>
          <p:cNvPr id="3" name="Content Placeholder 2"/>
          <p:cNvSpPr>
            <a:spLocks noGrp="1"/>
          </p:cNvSpPr>
          <p:nvPr>
            <p:ph sz="quarter" idx="13"/>
          </p:nvPr>
        </p:nvSpPr>
        <p:spPr/>
        <p:txBody>
          <a:bodyPr/>
          <a:lstStyle/>
          <a:p>
            <a:r>
              <a:rPr lang="en-US" dirty="0"/>
              <a:t>Resilience is </a:t>
            </a:r>
            <a:r>
              <a:rPr lang="en-US" dirty="0" smtClean="0"/>
              <a:t>the </a:t>
            </a:r>
            <a:r>
              <a:rPr lang="en-US" dirty="0"/>
              <a:t>ability to adapt to difficult situations. When stress, </a:t>
            </a:r>
            <a:r>
              <a:rPr lang="en-US" dirty="0" smtClean="0"/>
              <a:t>adversity, </a:t>
            </a:r>
            <a:r>
              <a:rPr lang="en-US" dirty="0"/>
              <a:t>or trauma strikes, you still experience anger, </a:t>
            </a:r>
            <a:r>
              <a:rPr lang="en-US" dirty="0" smtClean="0"/>
              <a:t>grief, </a:t>
            </a:r>
            <a:r>
              <a:rPr lang="en-US" dirty="0"/>
              <a:t>and pain, but you're able to keep functioning — both physically and </a:t>
            </a:r>
            <a:r>
              <a:rPr lang="en-US" dirty="0" smtClean="0"/>
              <a:t>psychologically.  The individual is able to </a:t>
            </a:r>
            <a:r>
              <a:rPr lang="en-US" dirty="0"/>
              <a:t>“bounce back” from difficult experiences</a:t>
            </a:r>
            <a:r>
              <a:rPr lang="en-US" dirty="0" smtClean="0"/>
              <a:t>. The skill is built so that it becomes a natural tendency. </a:t>
            </a:r>
          </a:p>
          <a:p>
            <a:r>
              <a:rPr lang="en-US" dirty="0"/>
              <a:t>Resilience is made up of five pillars</a:t>
            </a:r>
            <a:r>
              <a:rPr lang="en-US" dirty="0">
                <a:solidFill>
                  <a:srgbClr val="00B0F0"/>
                </a:solidFill>
              </a:rPr>
              <a:t>: </a:t>
            </a:r>
            <a:r>
              <a:rPr lang="en-US" b="1" dirty="0">
                <a:solidFill>
                  <a:srgbClr val="00B0F0"/>
                </a:solidFill>
              </a:rPr>
              <a:t>Self Awareness, Mindfulness, Self Care, Positive </a:t>
            </a:r>
            <a:r>
              <a:rPr lang="en-US" b="1" dirty="0" smtClean="0">
                <a:solidFill>
                  <a:srgbClr val="00B0F0"/>
                </a:solidFill>
              </a:rPr>
              <a:t>Relationships, </a:t>
            </a:r>
            <a:r>
              <a:rPr lang="en-US" b="1" dirty="0">
                <a:solidFill>
                  <a:srgbClr val="00B0F0"/>
                </a:solidFill>
              </a:rPr>
              <a:t>and Purpose</a:t>
            </a:r>
            <a:r>
              <a:rPr lang="en-US" dirty="0">
                <a:solidFill>
                  <a:srgbClr val="00B0F0"/>
                </a:solidFill>
              </a:rPr>
              <a:t>.</a:t>
            </a:r>
          </a:p>
        </p:txBody>
      </p:sp>
    </p:spTree>
    <p:extLst>
      <p:ext uri="{BB962C8B-B14F-4D97-AF65-F5344CB8AC3E}">
        <p14:creationId xmlns:p14="http://schemas.microsoft.com/office/powerpoint/2010/main" val="2798978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feelinggoodmn.org/images/five-pill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6" y="821635"/>
            <a:ext cx="3856383" cy="3763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7781" y="925830"/>
            <a:ext cx="7593495" cy="5078313"/>
          </a:xfrm>
          <a:prstGeom prst="rect">
            <a:avLst/>
          </a:prstGeom>
        </p:spPr>
        <p:txBody>
          <a:bodyPr wrap="square">
            <a:spAutoFit/>
          </a:bodyPr>
          <a:lstStyle/>
          <a:p>
            <a:r>
              <a:rPr lang="en-US" b="1" dirty="0">
                <a:solidFill>
                  <a:srgbClr val="4CC6CE"/>
                </a:solidFill>
              </a:rPr>
              <a:t>Self awareness</a:t>
            </a:r>
          </a:p>
          <a:p>
            <a:pPr marL="285750" indent="-285750">
              <a:buFont typeface="Arial" panose="020B0604020202020204" pitchFamily="34" charset="0"/>
              <a:buChar char="•"/>
            </a:pPr>
            <a:r>
              <a:rPr lang="en-US" dirty="0">
                <a:solidFill>
                  <a:srgbClr val="006269"/>
                </a:solidFill>
              </a:rPr>
              <a:t>Self Awareness is having a clear perception of your personality, including strengths, weaknesses, thoughts, beliefs, motivation, and emotions. </a:t>
            </a:r>
            <a:endParaRPr lang="en-US" dirty="0" smtClean="0">
              <a:solidFill>
                <a:srgbClr val="006269"/>
              </a:solidFill>
            </a:endParaRPr>
          </a:p>
          <a:p>
            <a:pPr marL="285750" indent="-285750">
              <a:buFont typeface="Arial" panose="020B0604020202020204" pitchFamily="34" charset="0"/>
              <a:buChar char="•"/>
            </a:pPr>
            <a:r>
              <a:rPr lang="en-US" dirty="0" smtClean="0">
                <a:solidFill>
                  <a:srgbClr val="006269"/>
                </a:solidFill>
              </a:rPr>
              <a:t>Self </a:t>
            </a:r>
            <a:r>
              <a:rPr lang="en-US" dirty="0">
                <a:solidFill>
                  <a:srgbClr val="006269"/>
                </a:solidFill>
              </a:rPr>
              <a:t>Awareness allows you to understand other people, how they perceive you, your attitude and your responses to them in the moment</a:t>
            </a:r>
            <a:r>
              <a:rPr lang="en-US" dirty="0" smtClean="0">
                <a:solidFill>
                  <a:srgbClr val="006269"/>
                </a:solidFill>
              </a:rPr>
              <a:t>.</a:t>
            </a:r>
          </a:p>
          <a:p>
            <a:r>
              <a:rPr lang="en-US" b="1" dirty="0">
                <a:solidFill>
                  <a:srgbClr val="4CC6CE"/>
                </a:solidFill>
              </a:rPr>
              <a:t>Mindfulness</a:t>
            </a:r>
          </a:p>
          <a:p>
            <a:pPr marL="285750" indent="-285750">
              <a:buFont typeface="Arial" panose="020B0604020202020204" pitchFamily="34" charset="0"/>
              <a:buChar char="•"/>
            </a:pPr>
            <a:r>
              <a:rPr lang="en-US" dirty="0">
                <a:solidFill>
                  <a:schemeClr val="accent5">
                    <a:lumMod val="75000"/>
                  </a:schemeClr>
                </a:solidFill>
              </a:rPr>
              <a:t>Mindfulness is a state of active, open attention on the present. When you’re mindful, you observe your thoughts and feelings from a distance, without judging them good or bad. Instead of letting your life pass you by, mindfulness means living in the moment and awakening to </a:t>
            </a:r>
            <a:r>
              <a:rPr lang="en-US" dirty="0" smtClean="0">
                <a:solidFill>
                  <a:schemeClr val="accent5">
                    <a:lumMod val="75000"/>
                  </a:schemeClr>
                </a:solidFill>
              </a:rPr>
              <a:t>experience</a:t>
            </a:r>
          </a:p>
          <a:p>
            <a:r>
              <a:rPr lang="en-US" b="1" dirty="0">
                <a:solidFill>
                  <a:srgbClr val="00B0F0"/>
                </a:solidFill>
              </a:rPr>
              <a:t>Self care</a:t>
            </a:r>
          </a:p>
          <a:p>
            <a:pPr marL="285750" indent="-285750"/>
            <a:r>
              <a:rPr lang="en-US" dirty="0">
                <a:solidFill>
                  <a:schemeClr val="accent4">
                    <a:lumMod val="75000"/>
                  </a:schemeClr>
                </a:solidFill>
              </a:rPr>
              <a:t>Self care is unique for each person and can be understood in many different ways. In its simplest form, the term refers to our ability as human beings to function effectively in the world while meeting the multiple challenges of daily life with a sense of energy, vitality, and confidence. Self care is initiated and maintained by us as individuals — it requires our active engagement</a:t>
            </a:r>
            <a:r>
              <a:rPr lang="en-US" dirty="0" smtClean="0">
                <a:solidFill>
                  <a:schemeClr val="accent4">
                    <a:lumMod val="75000"/>
                  </a:schemeClr>
                </a:solidFill>
              </a:rPr>
              <a:t>.</a:t>
            </a:r>
            <a:endParaRPr lang="en-US" dirty="0" smtClean="0">
              <a:solidFill>
                <a:schemeClr val="accent4">
                  <a:lumMod val="75000"/>
                </a:schemeClr>
              </a:solidFill>
            </a:endParaRPr>
          </a:p>
          <a:p>
            <a:pPr marL="285750" indent="-285750">
              <a:buFont typeface="Arial" panose="020B0604020202020204" pitchFamily="34" charset="0"/>
              <a:buChar char="•"/>
            </a:pPr>
            <a:endParaRPr lang="en-US" b="0" i="0" dirty="0">
              <a:solidFill>
                <a:srgbClr val="006269"/>
              </a:solidFill>
              <a:effectLst/>
              <a:latin typeface="Montserrat"/>
            </a:endParaRPr>
          </a:p>
        </p:txBody>
      </p:sp>
    </p:spTree>
    <p:extLst>
      <p:ext uri="{BB962C8B-B14F-4D97-AF65-F5344CB8AC3E}">
        <p14:creationId xmlns:p14="http://schemas.microsoft.com/office/powerpoint/2010/main" val="34677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37160"/>
            <a:ext cx="10394707" cy="5237425"/>
          </a:xfrm>
        </p:spPr>
        <p:txBody>
          <a:bodyPr>
            <a:normAutofit/>
          </a:bodyPr>
          <a:lstStyle/>
          <a:p>
            <a:pPr marL="0" indent="0">
              <a:buNone/>
            </a:pPr>
            <a:r>
              <a:rPr lang="en-US" sz="1800" b="1" dirty="0" smtClean="0">
                <a:solidFill>
                  <a:srgbClr val="00B0F0"/>
                </a:solidFill>
              </a:rPr>
              <a:t>Positive </a:t>
            </a:r>
            <a:r>
              <a:rPr lang="en-US" sz="1800" b="1" dirty="0">
                <a:solidFill>
                  <a:srgbClr val="00B0F0"/>
                </a:solidFill>
              </a:rPr>
              <a:t>relationships</a:t>
            </a:r>
          </a:p>
          <a:p>
            <a:pPr marL="285750" indent="-285750"/>
            <a:r>
              <a:rPr lang="en-US" sz="1800" dirty="0">
                <a:solidFill>
                  <a:schemeClr val="accent5">
                    <a:lumMod val="75000"/>
                  </a:schemeClr>
                </a:solidFill>
              </a:rPr>
              <a:t>Positive Relationships are the people who support and care for us — and we care for them. One of the most profound experiences we can have in our lives is the connection we have with other human beings. By building positive relationships with others, we will be happier and more fulfilled and feel more supported, supportive, and connected. Positive and supportive relationships will help us to feel healthier, happier, and more satisfied with our lives.</a:t>
            </a:r>
          </a:p>
          <a:p>
            <a:pPr marL="0" indent="0">
              <a:buNone/>
            </a:pPr>
            <a:r>
              <a:rPr lang="en-US" sz="1800" b="1" dirty="0">
                <a:solidFill>
                  <a:srgbClr val="00B0F0"/>
                </a:solidFill>
              </a:rPr>
              <a:t>Purpose</a:t>
            </a:r>
          </a:p>
          <a:p>
            <a:r>
              <a:rPr lang="en-US" sz="1800" dirty="0">
                <a:solidFill>
                  <a:schemeClr val="accent4">
                    <a:lumMod val="75000"/>
                  </a:schemeClr>
                </a:solidFill>
              </a:rPr>
              <a:t>Purpose is a recognition that we belong to and serve something bigger than ourselves. Our purpose helps to shape the mindset and attitude we have toward others and the events we experience. We can find purpose in our faith, family, a political party, being green, or being a part of an organization like the Boy Scouts.</a:t>
            </a:r>
          </a:p>
          <a:p>
            <a:endParaRPr lang="en-US" dirty="0"/>
          </a:p>
        </p:txBody>
      </p:sp>
    </p:spTree>
    <p:extLst>
      <p:ext uri="{BB962C8B-B14F-4D97-AF65-F5344CB8AC3E}">
        <p14:creationId xmlns:p14="http://schemas.microsoft.com/office/powerpoint/2010/main" val="21775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1" y="182880"/>
            <a:ext cx="10396882" cy="1151965"/>
          </a:xfrm>
        </p:spPr>
        <p:txBody>
          <a:bodyPr/>
          <a:lstStyle/>
          <a:p>
            <a:r>
              <a:rPr lang="en-US" dirty="0" smtClean="0"/>
              <a:t>Case in point</a:t>
            </a:r>
            <a:endParaRPr lang="en-US" dirty="0"/>
          </a:p>
        </p:txBody>
      </p:sp>
      <p:sp>
        <p:nvSpPr>
          <p:cNvPr id="3" name="Content Placeholder 2"/>
          <p:cNvSpPr>
            <a:spLocks noGrp="1"/>
          </p:cNvSpPr>
          <p:nvPr>
            <p:ph sz="quarter" idx="13"/>
          </p:nvPr>
        </p:nvSpPr>
        <p:spPr>
          <a:xfrm>
            <a:off x="685801" y="1560476"/>
            <a:ext cx="10394707" cy="3937354"/>
          </a:xfrm>
        </p:spPr>
        <p:txBody>
          <a:bodyPr>
            <a:normAutofit fontScale="92500" lnSpcReduction="20000"/>
          </a:bodyPr>
          <a:lstStyle/>
          <a:p>
            <a:r>
              <a:rPr lang="en-US" dirty="0" smtClean="0"/>
              <a:t>Male, 18yrs , due to dagga use became violent and thus into psych hospital for stabilization.</a:t>
            </a:r>
          </a:p>
          <a:p>
            <a:r>
              <a:rPr lang="en-US" dirty="0" smtClean="0"/>
              <a:t>Perception: feared by family </a:t>
            </a:r>
          </a:p>
          <a:p>
            <a:r>
              <a:rPr lang="en-US" dirty="0" smtClean="0"/>
              <a:t>Diagnosed with bipolar mania</a:t>
            </a:r>
          </a:p>
          <a:p>
            <a:r>
              <a:rPr lang="en-US" dirty="0" smtClean="0"/>
              <a:t>Recovered, after 8 weeks, during which he received treatment, psychotherapy, group therapy.</a:t>
            </a:r>
          </a:p>
          <a:p>
            <a:r>
              <a:rPr lang="en-US" dirty="0" smtClean="0"/>
              <a:t>Income generating training, accountability and responsibility activities.</a:t>
            </a:r>
          </a:p>
          <a:p>
            <a:r>
              <a:rPr lang="en-US" dirty="0" smtClean="0"/>
              <a:t>Family education on his condition to facilitate adherence to medication, re-</a:t>
            </a:r>
            <a:r>
              <a:rPr lang="en-US" dirty="0" err="1" smtClean="0"/>
              <a:t>intergration</a:t>
            </a:r>
            <a:r>
              <a:rPr lang="en-US" dirty="0" smtClean="0"/>
              <a:t> to family roles, assist and guide in fulfilling individual roles</a:t>
            </a:r>
          </a:p>
          <a:p>
            <a:r>
              <a:rPr lang="en-US" dirty="0" smtClean="0"/>
              <a:t>Also linked him to employment opportunity commensurate to skills, still retain employment as company upholds non discriminatory employment practices.</a:t>
            </a:r>
          </a:p>
          <a:p>
            <a:r>
              <a:rPr lang="en-US" dirty="0" smtClean="0"/>
              <a:t>Current condition: No relapse and good adherence , maintaining employment.</a:t>
            </a:r>
            <a:endParaRPr lang="en-US" dirty="0"/>
          </a:p>
        </p:txBody>
      </p:sp>
    </p:spTree>
    <p:extLst>
      <p:ext uri="{BB962C8B-B14F-4D97-AF65-F5344CB8AC3E}">
        <p14:creationId xmlns:p14="http://schemas.microsoft.com/office/powerpoint/2010/main" val="165650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3">
                                            <p:txEl>
                                              <p:pRg st="4" end="4"/>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3">
                                            <p:txEl>
                                              <p:pRg st="5" end="5"/>
                                            </p:txEl>
                                          </p:spTgt>
                                        </p:tgtEl>
                                        <p:attrNameLst>
                                          <p:attrName>style.textDecorationUnderline</p:attrName>
                                        </p:attrNameLst>
                                      </p:cBhvr>
                                      <p:to>
                                        <p:strVal val="true"/>
                                      </p:to>
                                    </p:set>
                                  </p:childTnLst>
                                </p:cTn>
                              </p:par>
                              <p:par>
                                <p:cTn id="17" presetID="18" presetClass="emph" presetSubtype="0" fill="hold" nodeType="withEffect">
                                  <p:stCondLst>
                                    <p:cond delay="0"/>
                                  </p:stCondLst>
                                  <p:iterate type="lt">
                                    <p:tmPct val="4000"/>
                                  </p:iterate>
                                  <p:childTnLst>
                                    <p:set>
                                      <p:cBhvr override="childStyle">
                                        <p:cTn id="18" dur="500" fill="hold"/>
                                        <p:tgtEl>
                                          <p:spTgt spid="3">
                                            <p:txEl>
                                              <p:pRg st="6" end="6"/>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resilience</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Be proactive: engage in mindful decision-making, explore options and select the best action to enhance resilience</a:t>
            </a:r>
          </a:p>
          <a:p>
            <a:r>
              <a:rPr lang="en-US" dirty="0"/>
              <a:t>Protect your down </a:t>
            </a:r>
            <a:r>
              <a:rPr lang="en-US" dirty="0" smtClean="0"/>
              <a:t>time: taking time out to refresh helps in restarting the mind and clarity</a:t>
            </a:r>
            <a:endParaRPr lang="en-US" dirty="0"/>
          </a:p>
          <a:p>
            <a:r>
              <a:rPr lang="en-US" dirty="0"/>
              <a:t>Change your mindset about </a:t>
            </a:r>
            <a:r>
              <a:rPr lang="en-US" dirty="0" smtClean="0"/>
              <a:t>adversity: not everything that happens is supposed to bring you down, a positive perception will allow one to not only learn from adversity but also use  strategies that will expose previously unknown strengths</a:t>
            </a:r>
            <a:endParaRPr lang="en-US" dirty="0"/>
          </a:p>
          <a:p>
            <a:r>
              <a:rPr lang="en-US" dirty="0" smtClean="0"/>
              <a:t>Build your relationships: </a:t>
            </a:r>
          </a:p>
          <a:p>
            <a:r>
              <a:rPr lang="en-US" dirty="0" smtClean="0"/>
              <a:t>Focus on the present</a:t>
            </a:r>
          </a:p>
          <a:p>
            <a:endParaRPr lang="en-US" dirty="0" smtClean="0"/>
          </a:p>
          <a:p>
            <a:endParaRPr lang="en-US" dirty="0"/>
          </a:p>
        </p:txBody>
      </p:sp>
    </p:spTree>
    <p:extLst>
      <p:ext uri="{BB962C8B-B14F-4D97-AF65-F5344CB8AC3E}">
        <p14:creationId xmlns:p14="http://schemas.microsoft.com/office/powerpoint/2010/main" val="261483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resilience</a:t>
            </a:r>
            <a:endParaRPr lang="en-US" dirty="0"/>
          </a:p>
        </p:txBody>
      </p:sp>
      <p:sp>
        <p:nvSpPr>
          <p:cNvPr id="3" name="Text Placeholder 2"/>
          <p:cNvSpPr>
            <a:spLocks noGrp="1"/>
          </p:cNvSpPr>
          <p:nvPr>
            <p:ph type="body" idx="1"/>
          </p:nvPr>
        </p:nvSpPr>
        <p:spPr/>
        <p:txBody>
          <a:bodyPr/>
          <a:lstStyle/>
          <a:p>
            <a:r>
              <a:rPr lang="en-US" dirty="0" smtClean="0"/>
              <a:t>physical</a:t>
            </a:r>
            <a:endParaRPr lang="en-US" dirty="0"/>
          </a:p>
        </p:txBody>
      </p:sp>
      <p:sp>
        <p:nvSpPr>
          <p:cNvPr id="4" name="Text Placeholder 3"/>
          <p:cNvSpPr>
            <a:spLocks noGrp="1"/>
          </p:cNvSpPr>
          <p:nvPr>
            <p:ph type="body" sz="half" idx="15"/>
          </p:nvPr>
        </p:nvSpPr>
        <p:spPr/>
        <p:txBody>
          <a:bodyPr/>
          <a:lstStyle/>
          <a:p>
            <a:r>
              <a:rPr lang="en-US" dirty="0" smtClean="0"/>
              <a:t>Exercise</a:t>
            </a:r>
          </a:p>
          <a:p>
            <a:r>
              <a:rPr lang="en-US" dirty="0" smtClean="0"/>
              <a:t>Optimum diet</a:t>
            </a:r>
          </a:p>
          <a:p>
            <a:r>
              <a:rPr lang="en-US" dirty="0" smtClean="0"/>
              <a:t>Sleep and rest</a:t>
            </a:r>
          </a:p>
          <a:p>
            <a:r>
              <a:rPr lang="en-US" dirty="0" smtClean="0"/>
              <a:t>healthcare</a:t>
            </a:r>
            <a:endParaRPr lang="en-US" dirty="0"/>
          </a:p>
        </p:txBody>
      </p:sp>
      <p:sp>
        <p:nvSpPr>
          <p:cNvPr id="5" name="Text Placeholder 4"/>
          <p:cNvSpPr>
            <a:spLocks noGrp="1"/>
          </p:cNvSpPr>
          <p:nvPr>
            <p:ph type="body" sz="quarter" idx="3"/>
          </p:nvPr>
        </p:nvSpPr>
        <p:spPr/>
        <p:txBody>
          <a:bodyPr/>
          <a:lstStyle/>
          <a:p>
            <a:r>
              <a:rPr lang="en-US" dirty="0" smtClean="0"/>
              <a:t>Cognitive/mental</a:t>
            </a:r>
            <a:endParaRPr lang="en-US" dirty="0"/>
          </a:p>
        </p:txBody>
      </p:sp>
      <p:sp>
        <p:nvSpPr>
          <p:cNvPr id="6" name="Text Placeholder 5"/>
          <p:cNvSpPr>
            <a:spLocks noGrp="1"/>
          </p:cNvSpPr>
          <p:nvPr>
            <p:ph type="body" sz="half" idx="16"/>
          </p:nvPr>
        </p:nvSpPr>
        <p:spPr/>
        <p:txBody>
          <a:bodyPr/>
          <a:lstStyle/>
          <a:p>
            <a:r>
              <a:rPr lang="en-US" dirty="0" smtClean="0"/>
              <a:t>Reminders</a:t>
            </a:r>
          </a:p>
          <a:p>
            <a:r>
              <a:rPr lang="en-US" dirty="0" smtClean="0"/>
              <a:t>To-do lists</a:t>
            </a:r>
          </a:p>
          <a:p>
            <a:r>
              <a:rPr lang="en-US" dirty="0" smtClean="0"/>
              <a:t>Diary/journal</a:t>
            </a:r>
            <a:endParaRPr lang="en-US" dirty="0"/>
          </a:p>
        </p:txBody>
      </p:sp>
      <p:sp>
        <p:nvSpPr>
          <p:cNvPr id="7" name="Text Placeholder 6"/>
          <p:cNvSpPr>
            <a:spLocks noGrp="1"/>
          </p:cNvSpPr>
          <p:nvPr>
            <p:ph type="body" sz="quarter" idx="13"/>
          </p:nvPr>
        </p:nvSpPr>
        <p:spPr/>
        <p:txBody>
          <a:bodyPr/>
          <a:lstStyle/>
          <a:p>
            <a:r>
              <a:rPr lang="en-US" dirty="0" smtClean="0"/>
              <a:t>psychosocial</a:t>
            </a:r>
            <a:endParaRPr lang="en-US" dirty="0"/>
          </a:p>
        </p:txBody>
      </p:sp>
      <p:sp>
        <p:nvSpPr>
          <p:cNvPr id="8" name="Text Placeholder 7"/>
          <p:cNvSpPr>
            <a:spLocks noGrp="1"/>
          </p:cNvSpPr>
          <p:nvPr>
            <p:ph type="body" sz="half" idx="17"/>
          </p:nvPr>
        </p:nvSpPr>
        <p:spPr/>
        <p:txBody>
          <a:bodyPr/>
          <a:lstStyle/>
          <a:p>
            <a:r>
              <a:rPr lang="en-US" dirty="0" smtClean="0"/>
              <a:t>Participation in previous and new roles</a:t>
            </a:r>
            <a:endParaRPr lang="en-US" dirty="0"/>
          </a:p>
          <a:p>
            <a:r>
              <a:rPr lang="en-US" dirty="0" smtClean="0"/>
              <a:t>Re-education on coping skills</a:t>
            </a:r>
          </a:p>
          <a:p>
            <a:r>
              <a:rPr lang="en-US" dirty="0" smtClean="0"/>
              <a:t>Strengthening of previous and new relationships</a:t>
            </a:r>
          </a:p>
        </p:txBody>
      </p:sp>
    </p:spTree>
    <p:extLst>
      <p:ext uri="{BB962C8B-B14F-4D97-AF65-F5344CB8AC3E}">
        <p14:creationId xmlns:p14="http://schemas.microsoft.com/office/powerpoint/2010/main" val="13361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US" dirty="0" smtClean="0"/>
              <a:t>Emotional</a:t>
            </a:r>
          </a:p>
          <a:p>
            <a:r>
              <a:rPr lang="en-US" dirty="0"/>
              <a:t>Set boundaries, </a:t>
            </a:r>
            <a:r>
              <a:rPr lang="en-US" dirty="0" smtClean="0"/>
              <a:t>and practice </a:t>
            </a:r>
            <a:r>
              <a:rPr lang="en-US" dirty="0"/>
              <a:t>being more </a:t>
            </a:r>
            <a:r>
              <a:rPr lang="en-US" dirty="0" smtClean="0"/>
              <a:t>assertive</a:t>
            </a:r>
            <a:endParaRPr lang="en-US" dirty="0"/>
          </a:p>
          <a:p>
            <a:r>
              <a:rPr lang="en-US" dirty="0"/>
              <a:t>Practice </a:t>
            </a:r>
            <a:r>
              <a:rPr lang="en-US" dirty="0" smtClean="0"/>
              <a:t>acceptance</a:t>
            </a:r>
            <a:endParaRPr lang="en-US" dirty="0"/>
          </a:p>
          <a:p>
            <a:r>
              <a:rPr lang="en-US" dirty="0"/>
              <a:t>Connect with </a:t>
            </a:r>
            <a:r>
              <a:rPr lang="en-US" dirty="0" smtClean="0"/>
              <a:t>others</a:t>
            </a:r>
            <a:endParaRPr lang="en-US" dirty="0"/>
          </a:p>
          <a:p>
            <a:r>
              <a:rPr lang="en-US" dirty="0"/>
              <a:t>Find balance in your life</a:t>
            </a:r>
            <a:r>
              <a:rPr lang="en-US" dirty="0" smtClean="0"/>
              <a:t>.</a:t>
            </a:r>
            <a:endParaRPr lang="en-US" dirty="0"/>
          </a:p>
          <a:p>
            <a:r>
              <a:rPr lang="en-US" dirty="0"/>
              <a:t>Develop </a:t>
            </a:r>
            <a:r>
              <a:rPr lang="en-US" dirty="0" smtClean="0"/>
              <a:t> self-awareness</a:t>
            </a:r>
            <a:endParaRPr lang="en-US" dirty="0"/>
          </a:p>
          <a:p>
            <a:r>
              <a:rPr lang="en-US" dirty="0"/>
              <a:t>Allow yourself </a:t>
            </a:r>
            <a:r>
              <a:rPr lang="en-US" dirty="0" smtClean="0"/>
              <a:t> and others to </a:t>
            </a:r>
            <a:r>
              <a:rPr lang="en-US" dirty="0"/>
              <a:t>be </a:t>
            </a:r>
            <a:r>
              <a:rPr lang="en-US" dirty="0" smtClean="0"/>
              <a:t>imperfect</a:t>
            </a:r>
            <a:endParaRPr lang="en-US" dirty="0"/>
          </a:p>
          <a:p>
            <a:r>
              <a:rPr lang="en-US" dirty="0"/>
              <a:t>Allow others to be </a:t>
            </a:r>
            <a:r>
              <a:rPr lang="en-US" dirty="0" smtClean="0"/>
              <a:t>imperfect</a:t>
            </a:r>
            <a:endParaRPr lang="en-US" dirty="0"/>
          </a:p>
          <a:p>
            <a:r>
              <a:rPr lang="en-US" dirty="0" smtClean="0"/>
              <a:t>practice </a:t>
            </a:r>
            <a:r>
              <a:rPr lang="en-US" dirty="0"/>
              <a:t>self-care</a:t>
            </a:r>
          </a:p>
          <a:p>
            <a:endParaRPr lang="en-US" dirty="0"/>
          </a:p>
        </p:txBody>
      </p:sp>
      <p:sp>
        <p:nvSpPr>
          <p:cNvPr id="4" name="Content Placeholder 3"/>
          <p:cNvSpPr>
            <a:spLocks noGrp="1"/>
          </p:cNvSpPr>
          <p:nvPr>
            <p:ph sz="quarter" idx="14"/>
          </p:nvPr>
        </p:nvSpPr>
        <p:spPr/>
        <p:txBody>
          <a:bodyPr>
            <a:normAutofit fontScale="92500" lnSpcReduction="10000"/>
          </a:bodyPr>
          <a:lstStyle/>
          <a:p>
            <a:pPr marL="0" indent="0">
              <a:buNone/>
            </a:pPr>
            <a:r>
              <a:rPr lang="en-US" dirty="0" smtClean="0"/>
              <a:t>Spiritual</a:t>
            </a:r>
          </a:p>
          <a:p>
            <a:r>
              <a:rPr lang="en-US" b="1" dirty="0"/>
              <a:t>maintain </a:t>
            </a:r>
            <a:r>
              <a:rPr lang="en-US" b="1" dirty="0" smtClean="0"/>
              <a:t>a</a:t>
            </a:r>
            <a:r>
              <a:rPr lang="en-US" dirty="0"/>
              <a:t> </a:t>
            </a:r>
            <a:r>
              <a:rPr lang="en-US" b="1" dirty="0"/>
              <a:t>positive spirit even in the face of </a:t>
            </a:r>
            <a:r>
              <a:rPr lang="en-US" b="1" dirty="0" smtClean="0"/>
              <a:t>adversity</a:t>
            </a:r>
            <a:r>
              <a:rPr lang="en-US" dirty="0" smtClean="0"/>
              <a:t> </a:t>
            </a:r>
          </a:p>
          <a:p>
            <a:r>
              <a:rPr lang="en-US" dirty="0" smtClean="0"/>
              <a:t>seeking </a:t>
            </a:r>
            <a:r>
              <a:rPr lang="en-US" dirty="0"/>
              <a:t>strength through a “higher” </a:t>
            </a:r>
            <a:r>
              <a:rPr lang="en-US" dirty="0" smtClean="0"/>
              <a:t>power regardless of </a:t>
            </a:r>
            <a:r>
              <a:rPr lang="en-US" dirty="0"/>
              <a:t>your religious </a:t>
            </a:r>
            <a:r>
              <a:rPr lang="en-US" dirty="0" smtClean="0"/>
              <a:t>affiliation </a:t>
            </a:r>
            <a:r>
              <a:rPr lang="en-US" dirty="0"/>
              <a:t>in order to get through difficult situations</a:t>
            </a:r>
            <a:r>
              <a:rPr lang="en-US" dirty="0" smtClean="0"/>
              <a:t>.</a:t>
            </a:r>
          </a:p>
          <a:p>
            <a:r>
              <a:rPr lang="en-US" dirty="0" smtClean="0"/>
              <a:t>Be a person of prayer</a:t>
            </a:r>
          </a:p>
          <a:p>
            <a:r>
              <a:rPr lang="en-US" dirty="0" smtClean="0"/>
              <a:t>Use your support network</a:t>
            </a:r>
            <a:endParaRPr lang="en-US" dirty="0"/>
          </a:p>
        </p:txBody>
      </p:sp>
    </p:spTree>
    <p:extLst>
      <p:ext uri="{BB962C8B-B14F-4D97-AF65-F5344CB8AC3E}">
        <p14:creationId xmlns:p14="http://schemas.microsoft.com/office/powerpoint/2010/main" val="3802992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439</TotalTime>
  <Words>834</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Impact</vt:lpstr>
      <vt:lpstr>Montserrat</vt:lpstr>
      <vt:lpstr>Main Event</vt:lpstr>
      <vt:lpstr>PART III: BUILDING RESILIENCE</vt:lpstr>
      <vt:lpstr>OUTLINE</vt:lpstr>
      <vt:lpstr>Resilience</vt:lpstr>
      <vt:lpstr>PowerPoint Presentation</vt:lpstr>
      <vt:lpstr>PowerPoint Presentation</vt:lpstr>
      <vt:lpstr>Case in point</vt:lpstr>
      <vt:lpstr>Individual resilience</vt:lpstr>
      <vt:lpstr>Individual resilience</vt:lpstr>
      <vt:lpstr>Cont….</vt:lpstr>
      <vt:lpstr>Interventions building resilience</vt:lpstr>
      <vt:lpstr>Family</vt:lpstr>
      <vt:lpstr>community</vt:lpstr>
      <vt:lpstr>WHY BUILD RESILIENCE?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III: BUILDING RESILLIENCE</dc:title>
  <dc:creator>Lecturer</dc:creator>
  <cp:lastModifiedBy>Lecturer</cp:lastModifiedBy>
  <cp:revision>27</cp:revision>
  <dcterms:created xsi:type="dcterms:W3CDTF">2023-03-29T11:33:32Z</dcterms:created>
  <dcterms:modified xsi:type="dcterms:W3CDTF">2023-04-12T09:32:04Z</dcterms:modified>
</cp:coreProperties>
</file>